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60" r:id="rId9"/>
    <p:sldId id="264" r:id="rId10"/>
    <p:sldId id="263" r:id="rId11"/>
    <p:sldId id="276" r:id="rId12"/>
    <p:sldId id="277" r:id="rId13"/>
    <p:sldId id="278" r:id="rId14"/>
    <p:sldId id="272" r:id="rId15"/>
  </p:sldIdLst>
  <p:sldSz cx="9144000" cy="5143500" type="screen16x9"/>
  <p:notesSz cx="6858000" cy="9144000"/>
  <p:embeddedFontLst>
    <p:embeddedFont>
      <p:font typeface="Abel" panose="020B0604020202020204" charset="0"/>
      <p:regular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Oswald Regular" panose="020B0604020202020204" charset="-70"/>
      <p:regular r:id="rId22"/>
      <p:bold r:id="rId23"/>
    </p:embeddedFont>
    <p:embeddedFont>
      <p:font typeface="Passion One" panose="020B0604020202020204" charset="0"/>
      <p:regular r:id="rId24"/>
      <p:bold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2E45F4-FAC1-4F18-A99F-67EE53AA1CCF}">
  <a:tblStyle styleId="{912E45F4-FAC1-4F18-A99F-67EE53AA1C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7abcd53c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7abcd53c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7abcd53c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7abcd53c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02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7abcd53c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7abcd53c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60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7abcd53c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7abcd53c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73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81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36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09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c365f9a0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c365f9a0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186712" y="216460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73440" y="154175"/>
            <a:ext cx="682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1034" y="1874888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409319" y="153646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100968" y="2690804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3409326" y="2689002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5510850" y="1885925"/>
            <a:ext cx="340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4387644" y="153646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5510853" y="2675492"/>
            <a:ext cx="189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4387651" y="2689002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0" name="Google Shape;20;p3"/>
          <p:cNvCxnSpPr/>
          <p:nvPr/>
        </p:nvCxnSpPr>
        <p:spPr>
          <a:xfrm>
            <a:off x="4490600" y="803950"/>
            <a:ext cx="0" cy="3443400"/>
          </a:xfrm>
          <a:prstGeom prst="straightConnector1">
            <a:avLst/>
          </a:prstGeom>
          <a:noFill/>
          <a:ln w="19050" cap="flat" cmpd="sng">
            <a:solidFill>
              <a:srgbClr val="F9E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 flipH="1">
            <a:off x="2300175" y="2241350"/>
            <a:ext cx="4543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420950" y="1707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829951" y="30673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21100" y="2696375"/>
            <a:ext cx="450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3772150" y="156662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3771873" y="208117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 ">
  <p:cSld name="TITLE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973375" y="1224188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2"/>
          </p:nvPr>
        </p:nvSpPr>
        <p:spPr>
          <a:xfrm>
            <a:off x="3973375" y="2250175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 hasCustomPrompt="1"/>
          </p:nvPr>
        </p:nvSpPr>
        <p:spPr>
          <a:xfrm>
            <a:off x="5074075" y="1475150"/>
            <a:ext cx="32652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idx="3" hasCustomPrompt="1"/>
          </p:nvPr>
        </p:nvSpPr>
        <p:spPr>
          <a:xfrm>
            <a:off x="5074075" y="417775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4"/>
          </p:nvPr>
        </p:nvSpPr>
        <p:spPr>
          <a:xfrm>
            <a:off x="2685425" y="3276163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5"/>
          </p:nvPr>
        </p:nvSpPr>
        <p:spPr>
          <a:xfrm>
            <a:off x="2685425" y="4270763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6" hasCustomPrompt="1"/>
          </p:nvPr>
        </p:nvSpPr>
        <p:spPr>
          <a:xfrm>
            <a:off x="2685425" y="3527175"/>
            <a:ext cx="32652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7" hasCustomPrompt="1"/>
          </p:nvPr>
        </p:nvSpPr>
        <p:spPr>
          <a:xfrm>
            <a:off x="2685425" y="2465926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_1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3115520" y="2437068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430975" y="1741375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63" r:id="rId8"/>
    <p:sldLayoutId id="214748366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3388925" y="484225"/>
            <a:ext cx="424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800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assion One"/>
              </a:rPr>
              <a:t>APTUVENA REZULTĀTA NOTEIKŠANA </a:t>
            </a:r>
            <a:endParaRPr sz="4800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assion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 idx="3"/>
          </p:nvPr>
        </p:nvSpPr>
        <p:spPr>
          <a:xfrm>
            <a:off x="6760129" y="1509823"/>
            <a:ext cx="2243470" cy="12724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20 x 6 = 120 zemenes</a:t>
            </a:r>
            <a:endParaRPr dirty="0"/>
          </a:p>
        </p:txBody>
      </p:sp>
      <p:sp>
        <p:nvSpPr>
          <p:cNvPr id="24" name="Google Shape;124;p26">
            <a:extLst>
              <a:ext uri="{FF2B5EF4-FFF2-40B4-BE49-F238E27FC236}">
                <a16:creationId xmlns:a16="http://schemas.microsoft.com/office/drawing/2014/main" id="{A7B80497-A8E0-4BD1-A1CD-79B0E0172F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4501800" cy="14028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v-LV" sz="2800" b="1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MĒĢINI NOTEIKT «CIK?»</a:t>
            </a:r>
            <a:endParaRPr sz="2800" b="1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4E659-E0BD-4A88-AF32-CBDECE32123E}"/>
              </a:ext>
            </a:extLst>
          </p:cNvPr>
          <p:cNvSpPr txBox="1"/>
          <p:nvPr/>
        </p:nvSpPr>
        <p:spPr>
          <a:xfrm>
            <a:off x="4242392" y="701422"/>
            <a:ext cx="479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PĀRBAUDĪSIM IEGŪTOS REZULTĀTUS!</a:t>
            </a:r>
          </a:p>
        </p:txBody>
      </p:sp>
      <p:pic>
        <p:nvPicPr>
          <p:cNvPr id="17" name="Attēls 16">
            <a:extLst>
              <a:ext uri="{FF2B5EF4-FFF2-40B4-BE49-F238E27FC236}">
                <a16:creationId xmlns:a16="http://schemas.microsoft.com/office/drawing/2014/main" id="{989507AE-4F53-4CDC-BA63-3B66A216C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237" y="1363420"/>
            <a:ext cx="44291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 idx="3"/>
          </p:nvPr>
        </p:nvSpPr>
        <p:spPr>
          <a:xfrm>
            <a:off x="6760129" y="1509823"/>
            <a:ext cx="2243470" cy="12724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20 x 4 = 80 puķes</a:t>
            </a:r>
            <a:endParaRPr dirty="0"/>
          </a:p>
        </p:txBody>
      </p:sp>
      <p:sp>
        <p:nvSpPr>
          <p:cNvPr id="24" name="Google Shape;124;p26">
            <a:extLst>
              <a:ext uri="{FF2B5EF4-FFF2-40B4-BE49-F238E27FC236}">
                <a16:creationId xmlns:a16="http://schemas.microsoft.com/office/drawing/2014/main" id="{A7B80497-A8E0-4BD1-A1CD-79B0E0172F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4501800" cy="14028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v-LV" sz="2800" b="1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MĒĢINI NOTEIKT «CIK?»</a:t>
            </a:r>
            <a:endParaRPr sz="2800" b="1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4E659-E0BD-4A88-AF32-CBDECE32123E}"/>
              </a:ext>
            </a:extLst>
          </p:cNvPr>
          <p:cNvSpPr txBox="1"/>
          <p:nvPr/>
        </p:nvSpPr>
        <p:spPr>
          <a:xfrm>
            <a:off x="4242392" y="701422"/>
            <a:ext cx="479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PĀRBAUDĪSIM IEGŪTOS REZULTĀTUS!</a:t>
            </a: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80DDEF36-D11E-4858-8C51-29DF7741C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262" y="1263073"/>
            <a:ext cx="40290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 idx="3"/>
          </p:nvPr>
        </p:nvSpPr>
        <p:spPr>
          <a:xfrm>
            <a:off x="6760129" y="1509823"/>
            <a:ext cx="2243470" cy="12724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15 x 4 = 60 konfektes</a:t>
            </a:r>
            <a:endParaRPr dirty="0"/>
          </a:p>
        </p:txBody>
      </p:sp>
      <p:sp>
        <p:nvSpPr>
          <p:cNvPr id="24" name="Google Shape;124;p26">
            <a:extLst>
              <a:ext uri="{FF2B5EF4-FFF2-40B4-BE49-F238E27FC236}">
                <a16:creationId xmlns:a16="http://schemas.microsoft.com/office/drawing/2014/main" id="{A7B80497-A8E0-4BD1-A1CD-79B0E0172F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4501800" cy="14028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v-LV" sz="2800" b="1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MĒĢINI NOTEIKT «CIK?»</a:t>
            </a:r>
            <a:endParaRPr sz="2800" b="1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4E659-E0BD-4A88-AF32-CBDECE32123E}"/>
              </a:ext>
            </a:extLst>
          </p:cNvPr>
          <p:cNvSpPr txBox="1"/>
          <p:nvPr/>
        </p:nvSpPr>
        <p:spPr>
          <a:xfrm>
            <a:off x="4242392" y="701422"/>
            <a:ext cx="479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PĀRBAUDĪSIM IEGŪTOS REZULTĀTUS!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EEEB7CC9-6BFA-4DAF-985E-66C14FE2B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384553"/>
            <a:ext cx="45434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 idx="3"/>
          </p:nvPr>
        </p:nvSpPr>
        <p:spPr>
          <a:xfrm>
            <a:off x="6760129" y="1509823"/>
            <a:ext cx="2243470" cy="12724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10 x 4 = 40 flamingo</a:t>
            </a:r>
            <a:endParaRPr dirty="0"/>
          </a:p>
        </p:txBody>
      </p:sp>
      <p:sp>
        <p:nvSpPr>
          <p:cNvPr id="24" name="Google Shape;124;p26">
            <a:extLst>
              <a:ext uri="{FF2B5EF4-FFF2-40B4-BE49-F238E27FC236}">
                <a16:creationId xmlns:a16="http://schemas.microsoft.com/office/drawing/2014/main" id="{A7B80497-A8E0-4BD1-A1CD-79B0E0172F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4501800" cy="14028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v-LV" sz="2800" b="1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MĒĢINI NOTEIKT «CIK?»</a:t>
            </a:r>
            <a:endParaRPr sz="2800" b="1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4E659-E0BD-4A88-AF32-CBDECE32123E}"/>
              </a:ext>
            </a:extLst>
          </p:cNvPr>
          <p:cNvSpPr txBox="1"/>
          <p:nvPr/>
        </p:nvSpPr>
        <p:spPr>
          <a:xfrm>
            <a:off x="4242392" y="701422"/>
            <a:ext cx="479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PĀRBAUDĪSIM IEGŪTOS REZULTĀTUS!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42144013-7EC8-4782-A5EC-7A00410D6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225" y="1402845"/>
            <a:ext cx="46291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9"/>
          <p:cNvSpPr txBox="1">
            <a:spLocks noGrp="1"/>
          </p:cNvSpPr>
          <p:nvPr>
            <p:ph type="ctrTitle"/>
          </p:nvPr>
        </p:nvSpPr>
        <p:spPr>
          <a:xfrm>
            <a:off x="1488743" y="255182"/>
            <a:ext cx="6804652" cy="12381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NOSLĒGUMĀ APTUVENI NOSAKI POGU SKAITU FOTOGRĀFIJĀ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2263C28C-38B9-4446-83DB-FC8FC68C6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2" y="1492051"/>
            <a:ext cx="4486275" cy="3381375"/>
          </a:xfrm>
          <a:prstGeom prst="rect">
            <a:avLst/>
          </a:prstGeom>
        </p:spPr>
      </p:pic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17B33C1-3344-42D5-8506-03568EFC5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3240" y="1690577"/>
            <a:ext cx="1988109" cy="2668771"/>
          </a:xfrm>
        </p:spPr>
        <p:txBody>
          <a:bodyPr/>
          <a:lstStyle/>
          <a:p>
            <a:pPr marL="152400" indent="0"/>
            <a:r>
              <a:rPr lang="lv-LV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CIK RŪTIŅĀS SADALĪJI ATTĒLU?</a:t>
            </a:r>
          </a:p>
          <a:p>
            <a:pPr marL="152400" indent="0"/>
            <a:endParaRPr lang="lv-LV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0"/>
            <a:endParaRPr lang="lv-LV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0"/>
            <a:r>
              <a:rPr lang="lv-LV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 RADĪJA GRŪTĪBAS?</a:t>
            </a:r>
          </a:p>
          <a:p>
            <a:pPr marL="152400" indent="0"/>
            <a:endParaRPr lang="lv-LV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0"/>
            <a:endParaRPr lang="lv-LV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0"/>
            <a:r>
              <a:rPr lang="lv-LV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CIK POGAS SASKAITĪJI?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ctrTitle"/>
          </p:nvPr>
        </p:nvSpPr>
        <p:spPr>
          <a:xfrm>
            <a:off x="1004801" y="194279"/>
            <a:ext cx="3308400" cy="36532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solidFill>
                  <a:srgbClr val="F9E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APTUVENI NOVĒRTĒSI LIELUMUS, PIEDĀVĀJOT DAŽĀDUS RISINĀJUMUS</a:t>
            </a:r>
            <a:endParaRPr dirty="0">
              <a:solidFill>
                <a:srgbClr val="F9E9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Google Shape;108;p24"/>
          <p:cNvSpPr txBox="1">
            <a:spLocks noGrp="1"/>
          </p:cNvSpPr>
          <p:nvPr>
            <p:ph type="ctrTitle" idx="7"/>
          </p:nvPr>
        </p:nvSpPr>
        <p:spPr>
          <a:xfrm>
            <a:off x="4720856" y="194279"/>
            <a:ext cx="4058450" cy="3183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solidFill>
                  <a:srgbClr val="F9E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STRĀDĀSI</a:t>
            </a:r>
            <a:br>
              <a:rPr lang="lv-LV" dirty="0">
                <a:solidFill>
                  <a:srgbClr val="F9E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dirty="0">
                <a:solidFill>
                  <a:srgbClr val="F9E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PĀRĪ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dirty="0">
                <a:solidFill>
                  <a:srgbClr val="F9E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</a:t>
            </a:r>
            <a:br>
              <a:rPr lang="lv-LV" dirty="0">
                <a:solidFill>
                  <a:srgbClr val="F9E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dirty="0">
                <a:solidFill>
                  <a:srgbClr val="F9E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KLASESBIEDRU, UZKLAUSOT IDEJAS UN VIENOJOTIES PAR KOPĪGU LĒMUMU</a:t>
            </a:r>
            <a:endParaRPr dirty="0">
              <a:solidFill>
                <a:srgbClr val="F9E9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 flipH="1">
            <a:off x="1420950" y="2173176"/>
            <a:ext cx="6836734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v-LV" sz="2400" b="1" dirty="0">
                <a:solidFill>
                  <a:srgbClr val="D21E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Kādus paņēmienus varam pielietot, nosakot aptuvenu daudzumu (rezultātu)?</a:t>
            </a:r>
            <a:endParaRPr sz="2400" b="1" dirty="0">
              <a:solidFill>
                <a:srgbClr val="D21E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ctrTitle"/>
          </p:nvPr>
        </p:nvSpPr>
        <p:spPr>
          <a:xfrm>
            <a:off x="1420950" y="1707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IZZINĀMAIS JAUTĀJUMS</a:t>
            </a:r>
            <a:endParaRPr sz="5400" dirty="0">
              <a:solidFill>
                <a:srgbClr val="F9E9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214775" y="180753"/>
            <a:ext cx="4501800" cy="14028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v-LV" sz="2800" b="1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MĒĢINI NOTEIKT «CIK?»</a:t>
            </a:r>
            <a:endParaRPr sz="2800" b="1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75074D23-08FD-49AE-B4A8-54A83DE2B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112" y="1349554"/>
            <a:ext cx="4429125" cy="2943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43152F-0203-49C2-8BA3-A881158D37AD}"/>
              </a:ext>
            </a:extLst>
          </p:cNvPr>
          <p:cNvSpPr txBox="1"/>
          <p:nvPr/>
        </p:nvSpPr>
        <p:spPr>
          <a:xfrm>
            <a:off x="6859237" y="882175"/>
            <a:ext cx="22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Kādu paņēmienu izmantojāt</a:t>
            </a:r>
          </a:p>
          <a:p>
            <a:pPr algn="ctr"/>
            <a:r>
              <a:rPr lang="lv-LV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ātrai skaita noteikšanai?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214775" y="180753"/>
            <a:ext cx="4501800" cy="14028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v-LV" sz="2800" b="1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MĒĢINI NOTEIKT «CIK?»</a:t>
            </a:r>
            <a:endParaRPr sz="2800" b="1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3152F-0203-49C2-8BA3-A881158D37AD}"/>
              </a:ext>
            </a:extLst>
          </p:cNvPr>
          <p:cNvSpPr txBox="1"/>
          <p:nvPr/>
        </p:nvSpPr>
        <p:spPr>
          <a:xfrm>
            <a:off x="6859237" y="882175"/>
            <a:ext cx="22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Kādu paņēmienu izmantojāt</a:t>
            </a:r>
          </a:p>
          <a:p>
            <a:pPr algn="ctr"/>
            <a:r>
              <a:rPr lang="lv-LV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ātrai skaita noteikšanai?</a:t>
            </a: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8A5D1FA2-CAC5-463D-9223-56C46D43F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937" y="1301929"/>
            <a:ext cx="40481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214775" y="180753"/>
            <a:ext cx="4501800" cy="14028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v-LV" sz="2800" b="1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MĒĢINI NOTEIKT «CIK?»</a:t>
            </a:r>
            <a:endParaRPr sz="2800" b="1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3152F-0203-49C2-8BA3-A881158D37AD}"/>
              </a:ext>
            </a:extLst>
          </p:cNvPr>
          <p:cNvSpPr txBox="1"/>
          <p:nvPr/>
        </p:nvSpPr>
        <p:spPr>
          <a:xfrm>
            <a:off x="6859237" y="882175"/>
            <a:ext cx="22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Kādu paņēmienu izmantojāt</a:t>
            </a:r>
          </a:p>
          <a:p>
            <a:pPr algn="ctr"/>
            <a:r>
              <a:rPr lang="lv-LV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ātrai skaita noteikšanai?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542B742A-35E9-4AB5-ACE2-4C7606525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200" y="1316217"/>
            <a:ext cx="4552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214775" y="180753"/>
            <a:ext cx="4501800" cy="14028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v-LV" sz="2800" b="1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MĒĢINI NOTEIKT «CIK?»</a:t>
            </a:r>
            <a:endParaRPr sz="2800" b="1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3152F-0203-49C2-8BA3-A881158D37AD}"/>
              </a:ext>
            </a:extLst>
          </p:cNvPr>
          <p:cNvSpPr txBox="1"/>
          <p:nvPr/>
        </p:nvSpPr>
        <p:spPr>
          <a:xfrm>
            <a:off x="6859237" y="882175"/>
            <a:ext cx="22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Kādu paņēmienu izmantojāt</a:t>
            </a:r>
          </a:p>
          <a:p>
            <a:pPr algn="ctr"/>
            <a:r>
              <a:rPr lang="lv-LV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ātrai skaita noteikšanai?</a:t>
            </a: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B75907AA-C6CC-46C8-AC50-24FAC85A3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81" y="1512709"/>
            <a:ext cx="46196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2147280" y="159488"/>
            <a:ext cx="5975498" cy="11659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 KĀDS NO PAŅĒMIENIEM DER VISIEM ATTĒLIEM</a:t>
            </a:r>
            <a:r>
              <a:rPr lang="es" sz="3200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3200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82E26457-A6DA-4470-9CFF-5521138A0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429" y="1543166"/>
            <a:ext cx="1547869" cy="1028584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B1444ABC-4CF5-417E-A3C3-22ACEFBBB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244" y="1543166"/>
            <a:ext cx="1370371" cy="1028584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FFAF5EB5-43FE-4765-91C6-9CD7788A9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429" y="2648943"/>
            <a:ext cx="1555896" cy="1028584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18CBF5B8-1F33-4F5E-A662-82559AC3A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254" y="2701436"/>
            <a:ext cx="1372361" cy="9235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subTitle" idx="1"/>
          </p:nvPr>
        </p:nvSpPr>
        <p:spPr>
          <a:xfrm>
            <a:off x="4899825" y="1803306"/>
            <a:ext cx="3781352" cy="2197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B72B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lv-LV" sz="2000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ttēlu sadala vienāda lieluma rūti</a:t>
            </a: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ņās;</a:t>
            </a:r>
            <a:endParaRPr sz="2000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lv-LV" sz="2000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askaita priekšmetus vienā rūtiņā;</a:t>
            </a:r>
            <a:endParaRPr sz="2000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</a:pPr>
            <a:r>
              <a:rPr lang="lv-LV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lv-LV" sz="2000" dirty="0">
                <a:solidFill>
                  <a:srgbClr val="5B72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egūto skaitli sareizina ar rūtiņu skaitu.</a:t>
            </a:r>
            <a:endParaRPr sz="2000" dirty="0">
              <a:solidFill>
                <a:srgbClr val="5B72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B72B7"/>
              </a:solidFill>
            </a:endParaRPr>
          </a:p>
        </p:txBody>
      </p:sp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1658679" y="637953"/>
            <a:ext cx="7022498" cy="8955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 APTUVENI NOVĒRTĒTU</a:t>
            </a:r>
            <a:b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PRIEKŠMETU SKAITU ATTĒLĀ: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2" name="Google Shape;192;p31"/>
          <p:cNvGraphicFramePr/>
          <p:nvPr>
            <p:extLst>
              <p:ext uri="{D42A27DB-BD31-4B8C-83A1-F6EECF244321}">
                <p14:modId xmlns:p14="http://schemas.microsoft.com/office/powerpoint/2010/main" val="856598751"/>
              </p:ext>
            </p:extLst>
          </p:nvPr>
        </p:nvGraphicFramePr>
        <p:xfrm>
          <a:off x="2341813" y="1881625"/>
          <a:ext cx="2581062" cy="2041237"/>
        </p:xfrm>
        <a:graphic>
          <a:graphicData uri="http://schemas.openxmlformats.org/drawingml/2006/table">
            <a:tbl>
              <a:tblPr>
                <a:noFill/>
                <a:tableStyleId>{912E45F4-FAC1-4F18-A99F-67EE53AA1CCF}</a:tableStyleId>
              </a:tblPr>
              <a:tblGrid>
                <a:gridCol w="86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3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100" dirty="0"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134717" marR="134717" marT="134717" marB="134717" anchor="ctr">
                    <a:lnL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100" dirty="0"/>
                    </a:p>
                  </a:txBody>
                  <a:tcPr marL="134717" marR="134717" marT="134717" marB="134717" anchor="ctr">
                    <a:lnL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100" dirty="0"/>
                    </a:p>
                  </a:txBody>
                  <a:tcPr marL="134717" marR="134717" marT="134717" marB="134717" anchor="ctr">
                    <a:lnL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3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100" dirty="0"/>
                    </a:p>
                  </a:txBody>
                  <a:tcPr marL="134717" marR="134717" marT="134717" marB="134717" anchor="ctr">
                    <a:lnL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100" dirty="0"/>
                    </a:p>
                  </a:txBody>
                  <a:tcPr marL="134717" marR="134717" marT="134717" marB="134717" anchor="ctr">
                    <a:lnL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100" dirty="0"/>
                    </a:p>
                  </a:txBody>
                  <a:tcPr marL="134717" marR="134717" marT="134717" marB="134717" anchor="ctr">
                    <a:lnL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4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100" dirty="0"/>
                    </a:p>
                  </a:txBody>
                  <a:tcPr marL="134717" marR="134717" marT="134717" marB="134717" anchor="ctr">
                    <a:lnL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100" dirty="0"/>
                    </a:p>
                  </a:txBody>
                  <a:tcPr marL="134717" marR="134717" marT="134717" marB="134717" anchor="ctr">
                    <a:lnL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100" dirty="0"/>
                    </a:p>
                  </a:txBody>
                  <a:tcPr marL="134717" marR="134717" marT="134717" marB="134717" anchor="ctr">
                    <a:lnL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B72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B72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70CE40B-E894-4DF0-B90B-45D7FBBE8563}"/>
              </a:ext>
            </a:extLst>
          </p:cNvPr>
          <p:cNvSpPr txBox="1"/>
          <p:nvPr/>
        </p:nvSpPr>
        <p:spPr>
          <a:xfrm>
            <a:off x="2519916" y="1986975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lv-LV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DF898-09A7-4DE7-9370-FB7C74558B10}"/>
              </a:ext>
            </a:extLst>
          </p:cNvPr>
          <p:cNvSpPr txBox="1"/>
          <p:nvPr/>
        </p:nvSpPr>
        <p:spPr>
          <a:xfrm>
            <a:off x="5986131" y="3922862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x 9 = 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205</Words>
  <Application>Microsoft Office PowerPoint</Application>
  <PresentationFormat>Slaidrāde ekrānā (16:9)</PresentationFormat>
  <Paragraphs>45</Paragraphs>
  <Slides>14</Slides>
  <Notes>14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21" baseType="lpstr">
      <vt:lpstr>Tahoma</vt:lpstr>
      <vt:lpstr>Oswald Regular</vt:lpstr>
      <vt:lpstr>Arial</vt:lpstr>
      <vt:lpstr>Abel</vt:lpstr>
      <vt:lpstr>Passion One</vt:lpstr>
      <vt:lpstr>Fira Sans Extra Condensed Medium</vt:lpstr>
      <vt:lpstr>Math Lesson by Slidesgo</vt:lpstr>
      <vt:lpstr>APTUVENA REZULTĀTA NOTEIKŠANA </vt:lpstr>
      <vt:lpstr>APTUVENI NOVĒRTĒSI LIELUMUS, PIEDĀVĀJOT DAŽĀDUS RISINĀJUMUS</vt:lpstr>
      <vt:lpstr>IZZINĀMAIS JAUTĀJUMS</vt:lpstr>
      <vt:lpstr>PowerPoint prezentācija</vt:lpstr>
      <vt:lpstr>PowerPoint prezentācija</vt:lpstr>
      <vt:lpstr>PowerPoint prezentācija</vt:lpstr>
      <vt:lpstr>PowerPoint prezentācija</vt:lpstr>
      <vt:lpstr>VAI KĀDS NO PAŅĒMIENIEM DER VISIEM ATTĒLIEM?</vt:lpstr>
      <vt:lpstr>LAI APTUVENI NOVĒRTĒTU  PRIEKŠMETU SKAITU ATTĒLĀ:</vt:lpstr>
      <vt:lpstr>20 x 6 = 120 zemenes</vt:lpstr>
      <vt:lpstr>20 x 4 = 80 puķes</vt:lpstr>
      <vt:lpstr>15 x 4 = 60 konfektes</vt:lpstr>
      <vt:lpstr>10 x 4 = 40 flamingo</vt:lpstr>
      <vt:lpstr>NOSLĒGUMĀ APTUVENI NOSAKI POGU SKAITU FOTOGRĀFIJĀ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APTUVENA REZULTĀTA NOTEIKŠANA</dc:title>
  <dc:creator>User</dc:creator>
  <cp:lastModifiedBy>User</cp:lastModifiedBy>
  <cp:revision>11</cp:revision>
  <dcterms:modified xsi:type="dcterms:W3CDTF">2020-09-27T19:01:01Z</dcterms:modified>
</cp:coreProperties>
</file>